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1" r:id="rId3"/>
    <p:sldId id="279" r:id="rId4"/>
    <p:sldId id="290" r:id="rId5"/>
    <p:sldId id="291" r:id="rId6"/>
    <p:sldId id="288" r:id="rId7"/>
    <p:sldId id="293" r:id="rId8"/>
    <p:sldId id="292" r:id="rId9"/>
    <p:sldId id="294" r:id="rId10"/>
    <p:sldId id="289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Design, Morph, Annotate, Work Together, Tell Me" id="{B9B51309-D148-4332-87C2-07BE32FBCA3B}">
          <p14:sldIdLst>
            <p14:sldId id="271"/>
            <p14:sldId id="279"/>
            <p14:sldId id="290"/>
            <p14:sldId id="291"/>
            <p14:sldId id="288"/>
            <p14:sldId id="293"/>
            <p14:sldId id="292"/>
            <p14:sldId id="294"/>
            <p14:sldId id="289"/>
          </p14:sldIdLst>
        </p14:section>
        <p14:section name="Learn More" id="{2CC34DB2-6590-42C0-AD4B-A04C6060184E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5F5F5"/>
    <a:srgbClr val="D24726"/>
    <a:srgbClr val="DD462F"/>
    <a:srgbClr val="F2F2F2"/>
    <a:srgbClr val="FF9B45"/>
    <a:srgbClr val="F8CFB6"/>
    <a:srgbClr val="F8CAB6"/>
    <a:srgbClr val="92392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1" autoAdjust="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3/3/2023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9714" y="967277"/>
            <a:ext cx="4703618" cy="2387600"/>
          </a:xfrm>
        </p:spPr>
        <p:txBody>
          <a:bodyPr anchor="ctr" anchorCtr="0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HPS ONGOLE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65973" y="1236938"/>
            <a:ext cx="9582736" cy="11377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A SCHOOL WITH A DIFFERENCE.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B5217C-63BF-98ED-01C5-EFF2D417B80C}"/>
              </a:ext>
            </a:extLst>
          </p:cNvPr>
          <p:cNvSpPr txBox="1"/>
          <p:nvPr/>
        </p:nvSpPr>
        <p:spPr>
          <a:xfrm>
            <a:off x="10412913" y="6287653"/>
            <a:ext cx="24109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JAGADISH NANDIPATI</a:t>
            </a:r>
            <a:endParaRPr lang="en-IN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09767D-4F29-7469-3914-A6895800F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289177" y="1591419"/>
            <a:ext cx="2203229" cy="24794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C24943-2502-C524-3382-D5C086EF79BA}"/>
              </a:ext>
            </a:extLst>
          </p:cNvPr>
          <p:cNvSpPr txBox="1"/>
          <p:nvPr/>
        </p:nvSpPr>
        <p:spPr>
          <a:xfrm>
            <a:off x="10852455" y="320946"/>
            <a:ext cx="1145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A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Think School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Initiative</a:t>
            </a:r>
            <a:endParaRPr lang="en-IN" sz="1200" dirty="0">
              <a:latin typeface="Bahnschrift Light Condensed" panose="020B0502040204020203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A554D56-5729-05B7-195D-6C2C29A3A84E}"/>
              </a:ext>
            </a:extLst>
          </p:cNvPr>
          <p:cNvSpPr txBox="1">
            <a:spLocks/>
          </p:cNvSpPr>
          <p:nvPr/>
        </p:nvSpPr>
        <p:spPr>
          <a:xfrm>
            <a:off x="780598" y="3932320"/>
            <a:ext cx="4703617" cy="209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1. We believe that we belong to this generation if so our brains either belong to this generation ?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0C5B37F-F976-934E-E2E5-71AB79ECF36F}"/>
              </a:ext>
            </a:extLst>
          </p:cNvPr>
          <p:cNvSpPr txBox="1">
            <a:spLocks/>
          </p:cNvSpPr>
          <p:nvPr/>
        </p:nvSpPr>
        <p:spPr>
          <a:xfrm>
            <a:off x="6916667" y="4165402"/>
            <a:ext cx="4508578" cy="1862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2. Do we just need NEXT-GEN or SMART GEN kids?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What are we up to?</a:t>
            </a: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735573" y="1721210"/>
            <a:ext cx="4159699" cy="1027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400" u="sng" dirty="0">
                <a:latin typeface="Segoe UI" panose="020B0502040204020203" pitchFamily="34" charset="0"/>
                <a:cs typeface="Segoe UI" panose="020B0502040204020203" pitchFamily="34" charset="0"/>
              </a:rPr>
              <a:t>2016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47 kids, 6 teachers, 4 janitors, 2 drivers. 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3A7F88C1-D051-13DF-95FB-81CDF57CFFC6}"/>
              </a:ext>
            </a:extLst>
          </p:cNvPr>
          <p:cNvSpPr txBox="1">
            <a:spLocks/>
          </p:cNvSpPr>
          <p:nvPr/>
        </p:nvSpPr>
        <p:spPr>
          <a:xfrm>
            <a:off x="521207" y="4918364"/>
            <a:ext cx="4321704" cy="1597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ontent Placeholder 17">
            <a:extLst>
              <a:ext uri="{FF2B5EF4-FFF2-40B4-BE49-F238E27FC236}">
                <a16:creationId xmlns:a16="http://schemas.microsoft.com/office/drawing/2014/main" id="{0D2010EC-F175-5E45-47EA-66813686DF92}"/>
              </a:ext>
            </a:extLst>
          </p:cNvPr>
          <p:cNvSpPr txBox="1">
            <a:spLocks/>
          </p:cNvSpPr>
          <p:nvPr/>
        </p:nvSpPr>
        <p:spPr>
          <a:xfrm>
            <a:off x="7223751" y="3037842"/>
            <a:ext cx="4321704" cy="154615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900" u="sng" dirty="0">
                <a:latin typeface="Segoe UI" panose="020B0502040204020203" pitchFamily="34" charset="0"/>
                <a:cs typeface="Segoe UI" panose="020B0502040204020203" pitchFamily="34" charset="0"/>
              </a:rPr>
              <a:t>2023-24</a:t>
            </a:r>
            <a:r>
              <a:rPr lang="en-US" sz="29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  <a:defRPr/>
            </a:pPr>
            <a:r>
              <a:rPr lang="en-US" sz="3800" dirty="0">
                <a:latin typeface="Segoe UI" panose="020B0502040204020203" pitchFamily="34" charset="0"/>
                <a:cs typeface="Segoe UI" panose="020B0502040204020203" pitchFamily="34" charset="0"/>
              </a:rPr>
              <a:t>The Best school in town with a new prep branch. Updated activities like basket ball, volley ball etc..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17">
            <a:extLst>
              <a:ext uri="{FF2B5EF4-FFF2-40B4-BE49-F238E27FC236}">
                <a16:creationId xmlns:a16="http://schemas.microsoft.com/office/drawing/2014/main" id="{09BBA284-7C55-76AE-7E69-6B6F56D67E47}"/>
              </a:ext>
            </a:extLst>
          </p:cNvPr>
          <p:cNvSpPr txBox="1">
            <a:spLocks/>
          </p:cNvSpPr>
          <p:nvPr/>
        </p:nvSpPr>
        <p:spPr>
          <a:xfrm>
            <a:off x="7349089" y="4456199"/>
            <a:ext cx="4321704" cy="1466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DCA7789E-C992-7344-10CD-5F9AC47FE8D3}"/>
              </a:ext>
            </a:extLst>
          </p:cNvPr>
          <p:cNvSpPr txBox="1">
            <a:spLocks/>
          </p:cNvSpPr>
          <p:nvPr/>
        </p:nvSpPr>
        <p:spPr>
          <a:xfrm>
            <a:off x="665475" y="4694751"/>
            <a:ext cx="4547626" cy="122789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  <a:defRPr/>
            </a:pPr>
            <a:r>
              <a:rPr lang="en-US" sz="2400" u="sng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2020</a:t>
            </a:r>
            <a:endParaRPr lang="en-US" sz="2400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only new school in the state despite corona with 252 kids &amp; 14 teachers, class-6.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endParaRPr lang="en-US" sz="2400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17">
            <a:extLst>
              <a:ext uri="{FF2B5EF4-FFF2-40B4-BE49-F238E27FC236}">
                <a16:creationId xmlns:a16="http://schemas.microsoft.com/office/drawing/2014/main" id="{82AB8635-EDFF-BFCB-FE7D-60E99BBDE4C6}"/>
              </a:ext>
            </a:extLst>
          </p:cNvPr>
          <p:cNvSpPr txBox="1">
            <a:spLocks/>
          </p:cNvSpPr>
          <p:nvPr/>
        </p:nvSpPr>
        <p:spPr>
          <a:xfrm>
            <a:off x="808551" y="3424596"/>
            <a:ext cx="4159699" cy="75559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400" u="sng" dirty="0"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Class-4, 251 students, 15 teachers.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A6CA4C6B-84EE-34BD-ED4D-AC01742C3EBD}"/>
              </a:ext>
            </a:extLst>
          </p:cNvPr>
          <p:cNvSpPr txBox="1">
            <a:spLocks/>
          </p:cNvSpPr>
          <p:nvPr/>
        </p:nvSpPr>
        <p:spPr>
          <a:xfrm>
            <a:off x="7185891" y="1651120"/>
            <a:ext cx="4359564" cy="112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  <a:defRPr/>
            </a:pPr>
            <a:r>
              <a:rPr lang="en-US" sz="2000" u="sng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2022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More than 560 kids with 34 teaching staff @</a:t>
            </a:r>
            <a:r>
              <a:rPr lang="en-US" sz="20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16:1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&amp; 21 non-teaching staff, class-8. </a:t>
            </a:r>
          </a:p>
        </p:txBody>
      </p: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FF6DF45B-54E9-BC4E-862B-A286B7298806}"/>
              </a:ext>
            </a:extLst>
          </p:cNvPr>
          <p:cNvSpPr txBox="1">
            <a:spLocks/>
          </p:cNvSpPr>
          <p:nvPr/>
        </p:nvSpPr>
        <p:spPr>
          <a:xfrm>
            <a:off x="7204821" y="4851544"/>
            <a:ext cx="4321704" cy="11887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400" u="sng" dirty="0">
                <a:latin typeface="Segoe UI" panose="020B0502040204020203" pitchFamily="34" charset="0"/>
                <a:cs typeface="Segoe UI" panose="020B0502040204020203" pitchFamily="34" charset="0"/>
              </a:rPr>
              <a:t>2026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Unique campus with all the affordable amenities up to Class-12.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Admission Process:</a:t>
            </a:r>
          </a:p>
        </p:txBody>
      </p:sp>
      <p:sp>
        <p:nvSpPr>
          <p:cNvPr id="25" name="Content Placeholder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How it works:</a:t>
            </a:r>
          </a:p>
        </p:txBody>
      </p:sp>
      <p:grpSp>
        <p:nvGrpSpPr>
          <p:cNvPr id="18" name="Group 17" descr="Small circle with number 1 inside  indicating step 1"/>
          <p:cNvGrpSpPr/>
          <p:nvPr/>
        </p:nvGrpSpPr>
        <p:grpSpPr bwMode="blackWhite">
          <a:xfrm>
            <a:off x="531552" y="1917997"/>
            <a:ext cx="558179" cy="409838"/>
            <a:chOff x="6953426" y="711274"/>
            <a:chExt cx="558179" cy="409838"/>
          </a:xfrm>
        </p:grpSpPr>
        <p:sp>
          <p:nvSpPr>
            <p:cNvPr id="19" name="Oval 18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 descr="Number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Content Placeholder 17"/>
          <p:cNvSpPr txBox="1">
            <a:spLocks/>
          </p:cNvSpPr>
          <p:nvPr/>
        </p:nvSpPr>
        <p:spPr>
          <a:xfrm>
            <a:off x="1056513" y="195818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New sections.</a:t>
            </a: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oup 32" descr="Small circle with number 2 inside  indicating step 2"/>
          <p:cNvGrpSpPr/>
          <p:nvPr/>
        </p:nvGrpSpPr>
        <p:grpSpPr bwMode="blackWhite">
          <a:xfrm>
            <a:off x="495934" y="2718583"/>
            <a:ext cx="613997" cy="412014"/>
            <a:chOff x="6925517" y="709098"/>
            <a:chExt cx="613997" cy="412014"/>
          </a:xfrm>
        </p:grpSpPr>
        <p:sp>
          <p:nvSpPr>
            <p:cNvPr id="34" name="Oval 3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 descr="Number 2"/>
            <p:cNvSpPr txBox="1">
              <a:spLocks noChangeAspect="1"/>
            </p:cNvSpPr>
            <p:nvPr/>
          </p:nvSpPr>
          <p:spPr bwMode="blackWhite">
            <a:xfrm>
              <a:off x="6925517" y="709098"/>
              <a:ext cx="613997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Content Placeholder 17"/>
          <p:cNvSpPr txBox="1">
            <a:spLocks/>
          </p:cNvSpPr>
          <p:nvPr/>
        </p:nvSpPr>
        <p:spPr>
          <a:xfrm>
            <a:off x="1054089" y="3191675"/>
            <a:ext cx="4504252" cy="883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2000"/>
              </a:spcAft>
              <a:buNone/>
              <a:defRPr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Admissions are open only for select a few classes.</a:t>
            </a:r>
          </a:p>
        </p:txBody>
      </p:sp>
      <p:grpSp>
        <p:nvGrpSpPr>
          <p:cNvPr id="22" name="Group 21" descr="Small circle with number 3 inside  indicating step 3"/>
          <p:cNvGrpSpPr/>
          <p:nvPr/>
        </p:nvGrpSpPr>
        <p:grpSpPr bwMode="blackWhite">
          <a:xfrm>
            <a:off x="454854" y="3521489"/>
            <a:ext cx="558179" cy="409838"/>
            <a:chOff x="6953426" y="711274"/>
            <a:chExt cx="558179" cy="409838"/>
          </a:xfrm>
        </p:grpSpPr>
        <p:sp>
          <p:nvSpPr>
            <p:cNvPr id="24" name="Oval 2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Content Placeholder 17"/>
          <p:cNvSpPr txBox="1">
            <a:spLocks/>
          </p:cNvSpPr>
          <p:nvPr/>
        </p:nvSpPr>
        <p:spPr>
          <a:xfrm>
            <a:off x="959492" y="4179924"/>
            <a:ext cx="4504252" cy="7611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IN" sz="2000" dirty="0"/>
              <a:t>No new students without a prior and proper scrutiny.</a:t>
            </a:r>
          </a:p>
          <a:p>
            <a:pPr marL="0" lv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7" name="Group 36" descr="Small circle with number 4 inside  indicating step 4"/>
          <p:cNvGrpSpPr/>
          <p:nvPr/>
        </p:nvGrpSpPr>
        <p:grpSpPr bwMode="blackWhite">
          <a:xfrm>
            <a:off x="454854" y="4379792"/>
            <a:ext cx="558179" cy="409838"/>
            <a:chOff x="6953426" y="711274"/>
            <a:chExt cx="558179" cy="409838"/>
          </a:xfrm>
        </p:grpSpPr>
        <p:sp>
          <p:nvSpPr>
            <p:cNvPr id="38" name="Oval 37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 descr="Number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grpSp>
        <p:nvGrpSpPr>
          <p:cNvPr id="3" name="Group 2" descr="Small circle with number 4 inside  indicating step 4">
            <a:extLst>
              <a:ext uri="{FF2B5EF4-FFF2-40B4-BE49-F238E27FC236}">
                <a16:creationId xmlns:a16="http://schemas.microsoft.com/office/drawing/2014/main" id="{EB7AE3A9-2C6B-619A-6601-659A49AABC99}"/>
              </a:ext>
            </a:extLst>
          </p:cNvPr>
          <p:cNvGrpSpPr/>
          <p:nvPr/>
        </p:nvGrpSpPr>
        <p:grpSpPr bwMode="blackWhite">
          <a:xfrm>
            <a:off x="447145" y="5197590"/>
            <a:ext cx="558179" cy="409838"/>
            <a:chOff x="6953426" y="711274"/>
            <a:chExt cx="558179" cy="409838"/>
          </a:xfrm>
        </p:grpSpPr>
        <p:sp>
          <p:nvSpPr>
            <p:cNvPr id="5" name="Oval 4" descr="Small circle">
              <a:extLst>
                <a:ext uri="{FF2B5EF4-FFF2-40B4-BE49-F238E27FC236}">
                  <a16:creationId xmlns:a16="http://schemas.microsoft.com/office/drawing/2014/main" id="{443FF29C-D8D7-DFC6-A12F-295081AD93D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 descr="Number 4">
              <a:extLst>
                <a:ext uri="{FF2B5EF4-FFF2-40B4-BE49-F238E27FC236}">
                  <a16:creationId xmlns:a16="http://schemas.microsoft.com/office/drawing/2014/main" id="{6004C39C-BE6B-1811-ADFC-4FB9411E62DA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7" name="Content Placeholder 17">
            <a:extLst>
              <a:ext uri="{FF2B5EF4-FFF2-40B4-BE49-F238E27FC236}">
                <a16:creationId xmlns:a16="http://schemas.microsoft.com/office/drawing/2014/main" id="{C25332F4-D26C-F44D-28B5-3CE31DC2ECAA}"/>
              </a:ext>
            </a:extLst>
          </p:cNvPr>
          <p:cNvSpPr txBox="1">
            <a:spLocks/>
          </p:cNvSpPr>
          <p:nvPr/>
        </p:nvSpPr>
        <p:spPr>
          <a:xfrm>
            <a:off x="1056513" y="5045710"/>
            <a:ext cx="4504252" cy="761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None/>
              <a:defRPr/>
            </a:pPr>
            <a:r>
              <a:rPr lang="en-IN" sz="2000" dirty="0"/>
              <a:t>Recruitment of dedicated and enthusiastic teachers.</a:t>
            </a:r>
          </a:p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  <a:defRPr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E357C551-BCE7-361E-4525-578EAF644201}"/>
              </a:ext>
            </a:extLst>
          </p:cNvPr>
          <p:cNvSpPr txBox="1">
            <a:spLocks/>
          </p:cNvSpPr>
          <p:nvPr/>
        </p:nvSpPr>
        <p:spPr>
          <a:xfrm>
            <a:off x="7161477" y="195818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6118A0-E78E-F6CD-5ED2-59E0CF53F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718" y="2327387"/>
            <a:ext cx="3861516" cy="2110797"/>
          </a:xfrm>
          <a:prstGeom prst="rect">
            <a:avLst/>
          </a:prstGeom>
        </p:spPr>
      </p:pic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6C7F3DD4-AB79-EFE7-2A6A-876C69E62A2F}"/>
              </a:ext>
            </a:extLst>
          </p:cNvPr>
          <p:cNvSpPr txBox="1">
            <a:spLocks/>
          </p:cNvSpPr>
          <p:nvPr/>
        </p:nvSpPr>
        <p:spPr>
          <a:xfrm>
            <a:off x="1104876" y="2363703"/>
            <a:ext cx="4793900" cy="827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IN" sz="2000" i="1" dirty="0"/>
              <a:t>Admissions from the parents’ references only.</a:t>
            </a:r>
            <a:endParaRPr lang="en-US" sz="2000" i="1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05B01-34D8-4063-E779-45AF06536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What’s New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9C9E-F830-E7AA-543A-F6A08CB0E9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4" y="1594161"/>
            <a:ext cx="4911045" cy="4525922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1800" dirty="0"/>
              <a:t>The initial days were very hard to deal with the kids.</a:t>
            </a:r>
            <a:endParaRPr lang="en-IN" sz="1800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1800" dirty="0"/>
              <a:t>It is easy come, teach, complete the text book and go but very hard to take the responsibility on kids’ holistic growth.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1800" dirty="0"/>
              <a:t>Holistic growth is required but greatly not riot learning.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1800" dirty="0"/>
              <a:t>IIT classes, a </a:t>
            </a:r>
            <a:r>
              <a:rPr lang="en-IN" sz="1800" dirty="0">
                <a:highlight>
                  <a:srgbClr val="FFFF00"/>
                </a:highlight>
              </a:rPr>
              <a:t>true IIT</a:t>
            </a:r>
            <a:r>
              <a:rPr lang="en-IN" sz="1800" dirty="0"/>
              <a:t> classes..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1800" dirty="0">
                <a:highlight>
                  <a:srgbClr val="FFFF00"/>
                </a:highlight>
              </a:rPr>
              <a:t>Keen focus on soft and communications skills. English has given much priority which yielded good results. </a:t>
            </a:r>
            <a:r>
              <a:rPr lang="en-IN" sz="1800" dirty="0">
                <a:highlight>
                  <a:srgbClr val="F5F5F5"/>
                </a:highlight>
              </a:rPr>
              <a:t> Hosting by c-3 kids is the best result.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5FB618-DDC5-21B2-699D-E47AC5C87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961" y="4265613"/>
            <a:ext cx="2753002" cy="19964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D6CC83-881E-5F05-5438-BA4A99A9E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462" y="1456956"/>
            <a:ext cx="1844200" cy="4724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BE1F7F-C186-E753-220F-E219B1739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8537" y="1946782"/>
            <a:ext cx="2255715" cy="876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05C4BA-9509-CC5B-21F6-99D628945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557" y="2384189"/>
            <a:ext cx="3665538" cy="10440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0C7143-6E05-B702-7321-5B722FF0A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109" y="3638853"/>
            <a:ext cx="3449143" cy="216131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BA7C42-05F2-3A39-0698-F13CB2E9FE8C}"/>
              </a:ext>
            </a:extLst>
          </p:cNvPr>
          <p:cNvCxnSpPr/>
          <p:nvPr/>
        </p:nvCxnSpPr>
        <p:spPr>
          <a:xfrm flipH="1">
            <a:off x="9231095" y="3953435"/>
            <a:ext cx="1732740" cy="1515036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FB6346-8F12-310D-799E-89DDB025A430}"/>
              </a:ext>
            </a:extLst>
          </p:cNvPr>
          <p:cNvCxnSpPr>
            <a:cxnSpLocks/>
          </p:cNvCxnSpPr>
          <p:nvPr/>
        </p:nvCxnSpPr>
        <p:spPr>
          <a:xfrm>
            <a:off x="9161929" y="3953435"/>
            <a:ext cx="1999052" cy="1595718"/>
          </a:xfrm>
          <a:prstGeom prst="line">
            <a:avLst/>
          </a:prstGeom>
          <a:ln>
            <a:solidFill>
              <a:srgbClr val="D2472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126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2023-24: A Decent </a:t>
            </a:r>
            <a:r>
              <a:rPr lang="en-US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upgrade</a:t>
            </a: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 in the Curriculum: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41610" y="1431010"/>
            <a:ext cx="4557164" cy="3888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Invested a lot of time &amp; Energy,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A3BC0E02-D40B-79EC-8A27-21C0440B01B4}"/>
              </a:ext>
            </a:extLst>
          </p:cNvPr>
          <p:cNvSpPr txBox="1">
            <a:spLocks/>
          </p:cNvSpPr>
          <p:nvPr/>
        </p:nvSpPr>
        <p:spPr>
          <a:xfrm>
            <a:off x="6907750" y="1731501"/>
            <a:ext cx="4557164" cy="774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endParaRPr lang="en-IN" sz="2000" dirty="0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13A3EC-2A15-9C95-5B47-7314C0E0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906" y="1838712"/>
            <a:ext cx="5393746" cy="31910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B43CCF-64D8-77B7-E31A-B13998830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855" y="5071936"/>
            <a:ext cx="2087720" cy="1631387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56DD89CE-4D5D-FF3C-6259-7132DF4164F5}"/>
              </a:ext>
            </a:extLst>
          </p:cNvPr>
          <p:cNvSpPr txBox="1">
            <a:spLocks/>
          </p:cNvSpPr>
          <p:nvPr/>
        </p:nvSpPr>
        <p:spPr>
          <a:xfrm>
            <a:off x="541610" y="2020342"/>
            <a:ext cx="5852699" cy="26323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leap in </a:t>
            </a:r>
            <a:r>
              <a:rPr lang="en-IN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upgrading</a:t>
            </a: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our curriculum.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perfect blend of </a:t>
            </a:r>
            <a:r>
              <a:rPr lang="en-IN" sz="24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</a:t>
            </a:r>
            <a:r>
              <a:rPr lang="en-IN" sz="24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conventional education.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of learn &amp; explore, 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IN" sz="24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explore &amp; analyse pattern of education.</a:t>
            </a:r>
            <a:endParaRPr lang="en-IN" sz="2400" dirty="0">
              <a:solidFill>
                <a:srgbClr val="D24726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2400" dirty="0">
              <a:solidFill>
                <a:srgbClr val="D2472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2400" dirty="0">
              <a:solidFill>
                <a:srgbClr val="D2472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DB91ACA-2584-9CD0-AE85-F966B93A58EC}"/>
              </a:ext>
            </a:extLst>
          </p:cNvPr>
          <p:cNvSpPr txBox="1">
            <a:spLocks/>
          </p:cNvSpPr>
          <p:nvPr/>
        </p:nvSpPr>
        <p:spPr>
          <a:xfrm>
            <a:off x="3642924" y="1450641"/>
            <a:ext cx="5052841" cy="389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US" sz="16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met tens of intellects &amp; spoke to tens of schools…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D258C27-2671-041B-41BD-676FC8DFD575}"/>
              </a:ext>
            </a:extLst>
          </p:cNvPr>
          <p:cNvSpPr txBox="1">
            <a:spLocks/>
          </p:cNvSpPr>
          <p:nvPr/>
        </p:nvSpPr>
        <p:spPr>
          <a:xfrm>
            <a:off x="662718" y="4843674"/>
            <a:ext cx="5234554" cy="1166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IN" sz="2400" dirty="0"/>
              <a:t>It definitely helps us in bridging the gap between the students who study in cities &amp; our kind of towns</a:t>
            </a:r>
            <a:endParaRPr lang="en-IN" sz="2400" dirty="0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623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C7E869-76D2-E5B5-4D85-1310EDA53237}"/>
              </a:ext>
            </a:extLst>
          </p:cNvPr>
          <p:cNvSpPr txBox="1">
            <a:spLocks/>
          </p:cNvSpPr>
          <p:nvPr/>
        </p:nvSpPr>
        <p:spPr>
          <a:xfrm>
            <a:off x="623854" y="3570195"/>
            <a:ext cx="10944292" cy="1080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4400" dirty="0">
                <a:solidFill>
                  <a:srgbClr val="FF0000"/>
                </a:solidFill>
              </a:rPr>
              <a:t>WHY?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5A4321E-8441-A283-13E5-37E4F187074C}"/>
              </a:ext>
            </a:extLst>
          </p:cNvPr>
          <p:cNvSpPr txBox="1">
            <a:spLocks/>
          </p:cNvSpPr>
          <p:nvPr/>
        </p:nvSpPr>
        <p:spPr>
          <a:xfrm>
            <a:off x="830042" y="1462927"/>
            <a:ext cx="10944292" cy="149262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4400" dirty="0">
                <a:solidFill>
                  <a:schemeClr val="accent5">
                    <a:lumMod val="75000"/>
                  </a:schemeClr>
                </a:solidFill>
              </a:rPr>
              <a:t>The world is NOT about </a:t>
            </a:r>
          </a:p>
          <a:p>
            <a:pPr algn="ctr"/>
            <a:r>
              <a:rPr lang="en-IN" sz="4400" dirty="0">
                <a:solidFill>
                  <a:schemeClr val="accent5">
                    <a:lumMod val="75000"/>
                  </a:schemeClr>
                </a:solidFill>
              </a:rPr>
              <a:t>when, who, where or what but it is all about</a:t>
            </a:r>
          </a:p>
        </p:txBody>
      </p:sp>
    </p:spTree>
    <p:extLst>
      <p:ext uri="{BB962C8B-B14F-4D97-AF65-F5344CB8AC3E}">
        <p14:creationId xmlns:p14="http://schemas.microsoft.com/office/powerpoint/2010/main" val="375637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627FF-825F-73DA-BD76-BB7415BCE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048041" cy="640080"/>
          </a:xfrm>
        </p:spPr>
        <p:txBody>
          <a:bodyPr>
            <a:normAutofit/>
          </a:bodyPr>
          <a:lstStyle/>
          <a:p>
            <a:r>
              <a:rPr lang="en-IN" dirty="0"/>
              <a:t>OUR EDUCATION IS DESIGNED FOR?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7D01B2-72A8-818A-0302-8ED4E56CE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36" y="2101327"/>
            <a:ext cx="10984928" cy="292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8999311" cy="640080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Jobs &amp; Businesses: Past to Future: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3556435" y="1579966"/>
            <a:ext cx="4330192" cy="80929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Jobs which were existed 10 years ago do not exist now.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FD32018F-2E30-EBB6-0060-65CD8D88793D}"/>
              </a:ext>
            </a:extLst>
          </p:cNvPr>
          <p:cNvSpPr txBox="1">
            <a:spLocks/>
          </p:cNvSpPr>
          <p:nvPr/>
        </p:nvSpPr>
        <p:spPr>
          <a:xfrm>
            <a:off x="3747006" y="2786171"/>
            <a:ext cx="4413626" cy="769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2000"/>
              </a:spcAft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jobs exist now may not exist 10 years later. 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A71DE47-6716-AF25-A9DD-FD16D049611F}"/>
              </a:ext>
            </a:extLst>
          </p:cNvPr>
          <p:cNvSpPr txBox="1">
            <a:spLocks/>
          </p:cNvSpPr>
          <p:nvPr/>
        </p:nvSpPr>
        <p:spPr>
          <a:xfrm>
            <a:off x="3941244" y="4027394"/>
            <a:ext cx="3774141" cy="739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2000"/>
              </a:spcAft>
            </a:pPr>
            <a:r>
              <a:rPr lang="en-US" sz="2000" i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jobs will exist 10 years later may not be imaginable right now.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80DB38D-3959-9F8D-3608-084B0179A9F1}"/>
              </a:ext>
            </a:extLst>
          </p:cNvPr>
          <p:cNvSpPr txBox="1">
            <a:spLocks/>
          </p:cNvSpPr>
          <p:nvPr/>
        </p:nvSpPr>
        <p:spPr>
          <a:xfrm>
            <a:off x="3352522" y="5308997"/>
            <a:ext cx="5202594" cy="769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IN" sz="2000" dirty="0">
                <a:solidFill>
                  <a:srgbClr val="FF0000"/>
                </a:solidFill>
              </a:rPr>
              <a:t>WE NEED TO PREPARE OUR KIDS FOR THE WORLD WHICH DOES NOT EXIST YET.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D67C65-5F50-9AF5-F53E-FF578A4F7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38" y="1468941"/>
            <a:ext cx="2765269" cy="1778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23E11B-4F48-C407-544B-D44CE8C52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7627" y="1267202"/>
            <a:ext cx="2715982" cy="15189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12321C-9CCD-54D6-CBA5-C141DFFBB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1533" y="4977260"/>
            <a:ext cx="2636748" cy="14326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484133-B0BD-4511-C161-235FFCDBE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3904" y="2983277"/>
            <a:ext cx="2669705" cy="15189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7226AE-3DC8-07EA-CA77-047E7EC887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79" y="4815318"/>
            <a:ext cx="2232853" cy="1501270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46F18938-967C-4DF9-3361-C66A67F6ACF5}"/>
              </a:ext>
            </a:extLst>
          </p:cNvPr>
          <p:cNvSpPr/>
          <p:nvPr/>
        </p:nvSpPr>
        <p:spPr>
          <a:xfrm>
            <a:off x="1631576" y="3429000"/>
            <a:ext cx="325722" cy="11967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484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0BBF6-3BAA-AD07-CC61-7EEB0FB91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DO WE NEED IN SCHOOLS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7DC1E-24D6-3B89-C66B-B06E4F2F63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19022" y="3429000"/>
            <a:ext cx="9483045" cy="3164541"/>
          </a:xfrm>
        </p:spPr>
        <p:txBody>
          <a:bodyPr>
            <a:normAutofit/>
          </a:bodyPr>
          <a:lstStyle/>
          <a:p>
            <a:pPr algn="ctr"/>
            <a:r>
              <a:rPr lang="en-IN" sz="2700" dirty="0">
                <a:solidFill>
                  <a:schemeClr val="tx1"/>
                </a:solidFill>
              </a:rPr>
              <a:t>Self-Regulation, social stimulation, </a:t>
            </a:r>
            <a:r>
              <a:rPr lang="en-IN" sz="2800" dirty="0">
                <a:solidFill>
                  <a:srgbClr val="404040"/>
                </a:solidFill>
              </a:rPr>
              <a:t>ADOPTABLE &amp; AGILISTIC, </a:t>
            </a:r>
            <a:r>
              <a:rPr lang="en-IN" sz="2700" dirty="0">
                <a:solidFill>
                  <a:schemeClr val="tx1"/>
                </a:solidFill>
              </a:rPr>
              <a:t>Soft Skills, Communication Skills, HR Management, Financial Literacy, Mental ability, Critical Thinking, Analytical skills, Innovation, creativity, Entrepreneurship &amp; Technology etc.</a:t>
            </a:r>
            <a:r>
              <a:rPr lang="en-IN" sz="2700" b="1" dirty="0">
                <a:solidFill>
                  <a:schemeClr val="tx1"/>
                </a:solidFill>
              </a:rPr>
              <a:t>.</a:t>
            </a:r>
            <a:endParaRPr lang="en-IN" sz="2700" dirty="0">
              <a:solidFill>
                <a:schemeClr val="tx1"/>
              </a:solidFill>
            </a:endParaRPr>
          </a:p>
          <a:p>
            <a:pPr algn="ctr"/>
            <a:endParaRPr lang="en-IN" sz="2700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177394-9572-8EE8-018B-C2BA71461CC5}"/>
              </a:ext>
            </a:extLst>
          </p:cNvPr>
          <p:cNvSpPr txBox="1">
            <a:spLocks/>
          </p:cNvSpPr>
          <p:nvPr/>
        </p:nvSpPr>
        <p:spPr>
          <a:xfrm>
            <a:off x="1389933" y="1448336"/>
            <a:ext cx="9412134" cy="13835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IN" sz="2400" dirty="0">
                <a:solidFill>
                  <a:srgbClr val="FF0000"/>
                </a:solidFill>
              </a:rPr>
              <a:t>We need a true education which inculcates the REQUIRED qualities but </a:t>
            </a:r>
          </a:p>
          <a:p>
            <a:pPr algn="ctr">
              <a:lnSpc>
                <a:spcPct val="110000"/>
              </a:lnSpc>
            </a:pPr>
            <a:r>
              <a:rPr lang="en-IN" sz="2400" dirty="0">
                <a:solidFill>
                  <a:srgbClr val="FF0000"/>
                </a:solidFill>
              </a:rPr>
              <a:t>not only the traditional subjects anymore.</a:t>
            </a:r>
          </a:p>
        </p:txBody>
      </p:sp>
    </p:spTree>
    <p:extLst>
      <p:ext uri="{BB962C8B-B14F-4D97-AF65-F5344CB8AC3E}">
        <p14:creationId xmlns:p14="http://schemas.microsoft.com/office/powerpoint/2010/main" val="3768608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60DB4-93C8-4180-4924-EED696F1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Technology inbuilt Education with values: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1D4C4-CDC9-FD16-8497-840A603F4C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7"/>
            <a:ext cx="4633140" cy="49743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IN" sz="1800" dirty="0">
                <a:solidFill>
                  <a:schemeClr val="tx1"/>
                </a:solidFill>
                <a:highlight>
                  <a:srgbClr val="FFFF00"/>
                </a:highlight>
              </a:rPr>
              <a:t>“If we teach today’s students as we taught yesterday’s we rob them of tomorrow”</a:t>
            </a:r>
          </a:p>
          <a:p>
            <a:pPr>
              <a:lnSpc>
                <a:spcPct val="100000"/>
              </a:lnSpc>
            </a:pPr>
            <a:r>
              <a:rPr lang="en-IN" sz="1800" dirty="0">
                <a:solidFill>
                  <a:schemeClr val="tx1"/>
                </a:solidFill>
              </a:rPr>
              <a:t>There is a precise irrelevance between our childhood studies &amp; jobs we are doing.</a:t>
            </a:r>
          </a:p>
          <a:p>
            <a:pPr>
              <a:lnSpc>
                <a:spcPct val="100000"/>
              </a:lnSpc>
            </a:pPr>
            <a:r>
              <a:rPr lang="en-IN" sz="1800" dirty="0">
                <a:solidFill>
                  <a:schemeClr val="tx1"/>
                </a:solidFill>
              </a:rPr>
              <a:t>The world which we were grown up is completely different from the current’s in terms of everything. Everything from our generation have been updated, upgraded whereas 95% of the current education pattern matches with ours. </a:t>
            </a:r>
          </a:p>
          <a:p>
            <a:pPr>
              <a:lnSpc>
                <a:spcPct val="100000"/>
              </a:lnSpc>
            </a:pPr>
            <a:r>
              <a:rPr lang="en-IN" sz="1800" dirty="0">
                <a:solidFill>
                  <a:schemeClr val="tx1"/>
                </a:solidFill>
              </a:rPr>
              <a:t>How relevant our brains with the present and future?</a:t>
            </a:r>
          </a:p>
          <a:p>
            <a:pPr>
              <a:lnSpc>
                <a:spcPct val="100000"/>
              </a:lnSpc>
            </a:pPr>
            <a:r>
              <a:rPr lang="en-IN" sz="1800" dirty="0">
                <a:solidFill>
                  <a:schemeClr val="tx1"/>
                </a:solidFill>
              </a:rPr>
              <a:t>Don’t we upgrade?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88BF23-7551-1D80-ED46-A9F8E355B6D6}"/>
              </a:ext>
            </a:extLst>
          </p:cNvPr>
          <p:cNvSpPr txBox="1">
            <a:spLocks/>
          </p:cNvSpPr>
          <p:nvPr/>
        </p:nvSpPr>
        <p:spPr>
          <a:xfrm>
            <a:off x="6096000" y="1964524"/>
            <a:ext cx="5556504" cy="49743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800" i="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will be up to date with the real world.</a:t>
            </a:r>
          </a:p>
          <a:p>
            <a:pPr algn="r">
              <a:lnSpc>
                <a:spcPct val="100000"/>
              </a:lnSpc>
            </a:pPr>
            <a:r>
              <a:rPr lang="en-US" sz="1800" i="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Prepares students for the workforce.</a:t>
            </a:r>
          </a:p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suits all the types of learners.</a:t>
            </a:r>
          </a:p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easy access to the information.</a:t>
            </a:r>
          </a:p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be responsible when we are engaging with the technology.</a:t>
            </a:r>
          </a:p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Parents stay connected with their children to help them.</a:t>
            </a:r>
          </a:p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upgrade? - no future.</a:t>
            </a:r>
          </a:p>
          <a:p>
            <a:pPr algn="r">
              <a:lnSpc>
                <a:spcPct val="100000"/>
              </a:lnSpc>
            </a:pPr>
            <a:br>
              <a:rPr lang="en-US" sz="18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IN" sz="1800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D1F801-DE31-BA74-CD83-6A8422A20557}"/>
              </a:ext>
            </a:extLst>
          </p:cNvPr>
          <p:cNvSpPr txBox="1"/>
          <p:nvPr/>
        </p:nvSpPr>
        <p:spPr>
          <a:xfrm>
            <a:off x="5556504" y="143560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i="0" u="sng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Few advantages:</a:t>
            </a:r>
          </a:p>
        </p:txBody>
      </p:sp>
    </p:spTree>
    <p:extLst>
      <p:ext uri="{BB962C8B-B14F-4D97-AF65-F5344CB8AC3E}">
        <p14:creationId xmlns:p14="http://schemas.microsoft.com/office/powerpoint/2010/main" val="165424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55810" y="779930"/>
            <a:ext cx="10838329" cy="889747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Let’s work together for our </a:t>
            </a:r>
            <a:r>
              <a:rPr lang="en-US" sz="3800" strike="sngStrike" dirty="0">
                <a:latin typeface="Segoe UI Light" panose="020B0502040204020203" pitchFamily="34" charset="0"/>
                <a:cs typeface="Segoe UI Light" panose="020B0502040204020203" pitchFamily="34" charset="0"/>
              </a:rPr>
              <a:t>NEXT</a:t>
            </a:r>
            <a:r>
              <a:rPr lang="en-US" sz="3800" dirty="0">
                <a:latin typeface="Segoe UI Light" panose="020B0502040204020203" pitchFamily="34" charset="0"/>
                <a:cs typeface="Segoe UI Light" panose="020B0502040204020203" pitchFamily="34" charset="0"/>
              </a:rPr>
              <a:t> SMART</a:t>
            </a: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 Generation.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0ACA37-1157-D2A4-ACB8-AC812B3391F3}"/>
              </a:ext>
            </a:extLst>
          </p:cNvPr>
          <p:cNvSpPr txBox="1"/>
          <p:nvPr/>
        </p:nvSpPr>
        <p:spPr>
          <a:xfrm>
            <a:off x="2926974" y="342900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solidFill>
                  <a:schemeClr val="tx2"/>
                </a:solidFill>
                <a:highlight>
                  <a:srgbClr val="FFFF00"/>
                </a:highlight>
                <a:latin typeface="+mn-lt"/>
              </a:rPr>
              <a:t>Now, just think where our brains belong to?</a:t>
            </a:r>
          </a:p>
          <a:p>
            <a:pPr algn="ctr"/>
            <a:r>
              <a:rPr lang="en-IN" sz="2400" dirty="0">
                <a:solidFill>
                  <a:schemeClr val="tx2"/>
                </a:solidFill>
                <a:highlight>
                  <a:srgbClr val="FFFF00"/>
                </a:highlight>
              </a:rPr>
              <a:t>Current or Previous generation’s?</a:t>
            </a:r>
            <a:endParaRPr lang="en-IN" sz="2400" dirty="0">
              <a:solidFill>
                <a:schemeClr val="tx2"/>
              </a:solidFill>
              <a:highlight>
                <a:srgbClr val="FFFF00"/>
              </a:highlight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0CACF-8BC3-AA20-7E13-CD3252836BC9}"/>
              </a:ext>
            </a:extLst>
          </p:cNvPr>
          <p:cNvSpPr txBox="1"/>
          <p:nvPr/>
        </p:nvSpPr>
        <p:spPr>
          <a:xfrm>
            <a:off x="2926974" y="549100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000" dirty="0">
                <a:solidFill>
                  <a:schemeClr val="tx2"/>
                </a:solidFill>
                <a:latin typeface="+mn-lt"/>
              </a:rPr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C19357-83E6-12E8-9329-8BAA2E3E2DA9}"/>
              </a:ext>
            </a:extLst>
          </p:cNvPr>
          <p:cNvSpPr txBox="1"/>
          <p:nvPr/>
        </p:nvSpPr>
        <p:spPr>
          <a:xfrm>
            <a:off x="2846292" y="52371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000" dirty="0">
                <a:solidFill>
                  <a:schemeClr val="accent1">
                    <a:lumMod val="75000"/>
                  </a:schemeClr>
                </a:solidFill>
              </a:rPr>
              <a:t>Jagadish Nandipati</a:t>
            </a:r>
            <a:endParaRPr lang="en-IN" sz="2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in32_fixed.potx" id="{9A9BE078-57A7-48B2-9D33-8EFC365D262A}" vid="{66905093-CF97-471D-A25F-2AFDA55216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{D6863EDA-3C09-49BE-BDF5-6EF69CCECB3F}tf10001108_win32</Template>
  <TotalTime>2848</TotalTime>
  <Words>702</Words>
  <Application>Microsoft Office PowerPoint</Application>
  <PresentationFormat>Widescreen</PresentationFormat>
  <Paragraphs>81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Bahnschrift Light Condensed</vt:lpstr>
      <vt:lpstr>Calibri</vt:lpstr>
      <vt:lpstr>Segoe UI</vt:lpstr>
      <vt:lpstr>Segoe UI Light</vt:lpstr>
      <vt:lpstr>Segoe UI Semibold</vt:lpstr>
      <vt:lpstr>WelcomeDoc</vt:lpstr>
      <vt:lpstr>HPS ONGOLE</vt:lpstr>
      <vt:lpstr>What are we up to?</vt:lpstr>
      <vt:lpstr>Admission Process:</vt:lpstr>
      <vt:lpstr>What’s New ?</vt:lpstr>
      <vt:lpstr>2023-24: A Decent upgrade in the Curriculum:</vt:lpstr>
      <vt:lpstr>PowerPoint Presentation</vt:lpstr>
      <vt:lpstr>OUR EDUCATION IS DESIGNED FOR?</vt:lpstr>
      <vt:lpstr>Jobs &amp; Businesses: Past to Future:</vt:lpstr>
      <vt:lpstr>WHAT DO WE NEED IN SCHOOLS NOW?</vt:lpstr>
      <vt:lpstr>Technology inbuilt Education with values:</vt:lpstr>
      <vt:lpstr>Let’s work together for our NEXT SMART Generation.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HPS ONGOLE</dc:title>
  <dc:creator>Jagadish Nandipati</dc:creator>
  <cp:keywords/>
  <cp:lastModifiedBy>Jagadish Nandipati</cp:lastModifiedBy>
  <cp:revision>209</cp:revision>
  <dcterms:created xsi:type="dcterms:W3CDTF">2023-02-02T17:39:17Z</dcterms:created>
  <dcterms:modified xsi:type="dcterms:W3CDTF">2023-03-03T19:18:46Z</dcterms:modified>
  <cp:version/>
</cp:coreProperties>
</file>